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7" r:id="rId6"/>
    <p:sldId id="260" r:id="rId7"/>
    <p:sldId id="261" r:id="rId8"/>
    <p:sldId id="262" r:id="rId9"/>
    <p:sldId id="263" r:id="rId10"/>
    <p:sldId id="264" r:id="rId11"/>
    <p:sldId id="268" r:id="rId12"/>
    <p:sldId id="269" r:id="rId13"/>
    <p:sldId id="270" r:id="rId14"/>
    <p:sldId id="265" r:id="rId15"/>
    <p:sldId id="266"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9" autoAdjust="0"/>
    <p:restoredTop sz="94660"/>
  </p:normalViewPr>
  <p:slideViewPr>
    <p:cSldViewPr snapToGrid="0">
      <p:cViewPr>
        <p:scale>
          <a:sx n="78" d="100"/>
          <a:sy n="78" d="100"/>
        </p:scale>
        <p:origin x="-324"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1040A-CCA8-4EA5-944D-AC7BDA11F2B6}" type="datetimeFigureOut">
              <a:rPr lang="pl-PL" smtClean="0"/>
              <a:pPr/>
              <a:t>18.04.2016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A227F-C439-47E1-A7F9-077F2A28F3FB}" type="slidenum">
              <a:rPr lang="pl-PL" smtClean="0"/>
              <a:pPr/>
              <a:t>‹#›</a:t>
            </a:fld>
            <a:endParaRPr lang="pl-PL"/>
          </a:p>
        </p:txBody>
      </p:sp>
    </p:spTree>
    <p:extLst>
      <p:ext uri="{BB962C8B-B14F-4D97-AF65-F5344CB8AC3E}">
        <p14:creationId xmlns:p14="http://schemas.microsoft.com/office/powerpoint/2010/main" val="111703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72A227F-C439-47E1-A7F9-077F2A28F3FB}" type="slidenum">
              <a:rPr lang="pl-PL" smtClean="0"/>
              <a:pPr/>
              <a:t>5</a:t>
            </a:fld>
            <a:endParaRPr lang="pl-PL"/>
          </a:p>
        </p:txBody>
      </p:sp>
    </p:spTree>
    <p:extLst>
      <p:ext uri="{BB962C8B-B14F-4D97-AF65-F5344CB8AC3E}">
        <p14:creationId xmlns:p14="http://schemas.microsoft.com/office/powerpoint/2010/main" val="97788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pl-PL" smtClean="0"/>
              <a:t>Kliknij, aby edytować styl</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AC6355B6-9882-462D-A020-66BF28022A05}" type="datetimeFigureOut">
              <a:rPr lang="pl-PL" smtClean="0"/>
              <a:pPr/>
              <a:t>18.04.2016</a:t>
            </a:fld>
            <a:endParaRPr lang="pl-PL"/>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pl-PL"/>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E972793A-AC5F-42E2-90EE-B2E725277E7C}" type="slidenum">
              <a:rPr lang="pl-PL" smtClean="0"/>
              <a:pPr/>
              <a:t>‹#›</a:t>
            </a:fld>
            <a:endParaRPr lang="pl-PL"/>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pl-PL" smtClean="0"/>
              <a:t>Kliknij, aby edytować styl</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72793A-AC5F-42E2-90EE-B2E725277E7C}" type="slidenum">
              <a:rPr lang="pl-PL" smtClean="0"/>
              <a:pPr/>
              <a:t>‹#›</a:t>
            </a:fld>
            <a:endParaRPr lang="pl-PL"/>
          </a:p>
        </p:txBody>
      </p:sp>
      <p:sp>
        <p:nvSpPr>
          <p:cNvPr id="9" name="Content Placeholder 8"/>
          <p:cNvSpPr>
            <a:spLocks noGrp="1"/>
          </p:cNvSpPr>
          <p:nvPr>
            <p:ph sz="quarter" idx="13"/>
          </p:nvPr>
        </p:nvSpPr>
        <p:spPr>
          <a:xfrm>
            <a:off x="1389888" y="2313432"/>
            <a:ext cx="4559808"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7" name="Slide Number Placeholder 6"/>
          <p:cNvSpPr>
            <a:spLocks noGrp="1"/>
          </p:cNvSpPr>
          <p:nvPr>
            <p:ph type="sldNum" sz="quarter" idx="12"/>
          </p:nvPr>
        </p:nvSpPr>
        <p:spPr/>
        <p:txBody>
          <a:bodyPr/>
          <a:lstStyle/>
          <a:p>
            <a:fld id="{E972793A-AC5F-42E2-90EE-B2E725277E7C}" type="slidenum">
              <a:rPr lang="pl-PL" smtClean="0"/>
              <a:pPr/>
              <a:t>‹#›</a:t>
            </a:fld>
            <a:endParaRPr lang="pl-PL"/>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pl-PL"/>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pl-PL" smtClean="0"/>
              <a:t>Kliknij, aby edytować styl</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pl-PL" smtClean="0"/>
              <a:t>Kliknij, aby edytować styl</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C6355B6-9882-462D-A020-66BF28022A05}" type="datetimeFigureOut">
              <a:rPr lang="pl-PL" smtClean="0"/>
              <a:pPr/>
              <a:t>18.04.2016</a:t>
            </a:fld>
            <a:endParaRPr lang="pl-PL"/>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pl-PL"/>
          </a:p>
        </p:txBody>
      </p:sp>
      <p:sp>
        <p:nvSpPr>
          <p:cNvPr id="7" name="Slide Number Placeholder 6"/>
          <p:cNvSpPr>
            <a:spLocks noGrp="1"/>
          </p:cNvSpPr>
          <p:nvPr>
            <p:ph type="sldNum" sz="quarter" idx="12"/>
          </p:nvPr>
        </p:nvSpPr>
        <p:spPr/>
        <p:txBody>
          <a:bodyPr/>
          <a:lstStyle/>
          <a:p>
            <a:fld id="{E972793A-AC5F-42E2-90EE-B2E725277E7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AC6355B6-9882-462D-A020-66BF28022A05}" type="datetimeFigureOut">
              <a:rPr lang="pl-PL" smtClean="0"/>
              <a:pPr/>
              <a:t>18.04.2016</a:t>
            </a:fld>
            <a:endParaRPr lang="pl-PL"/>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E972793A-AC5F-42E2-90EE-B2E725277E7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3000" b="-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63773" y="1958005"/>
            <a:ext cx="5882185" cy="3114422"/>
          </a:xfrm>
          <a:solidFill>
            <a:schemeClr val="accent4">
              <a:lumMod val="40000"/>
              <a:lumOff val="60000"/>
              <a:alpha val="28000"/>
            </a:schemeClr>
          </a:solidFill>
          <a:ln>
            <a:noFill/>
          </a:ln>
        </p:spPr>
        <p:txBody>
          <a:bodyPr>
            <a:noAutofit/>
          </a:bodyPr>
          <a:lstStyle/>
          <a:p>
            <a:pPr algn="ctr"/>
            <a:r>
              <a:rPr lang="en-US" sz="4800" b="1" i="1" spc="50" dirty="0" smtClean="0">
                <a:ln w="0">
                  <a:solidFill>
                    <a:schemeClr val="tx1"/>
                  </a:solidFill>
                </a:ln>
                <a:solidFill>
                  <a:schemeClr val="bg1"/>
                </a:solidFill>
                <a:effectLst>
                  <a:innerShdw blurRad="63500" dist="50800" dir="13500000">
                    <a:srgbClr val="000000">
                      <a:alpha val="50000"/>
                    </a:srgbClr>
                  </a:innerShdw>
                </a:effectLst>
              </a:rPr>
              <a:t>Forests in Poland and Europe.</a:t>
            </a:r>
            <a:r>
              <a:rPr lang="pl-PL" sz="4800" b="1" i="1" spc="50" dirty="0" smtClean="0">
                <a:ln w="0">
                  <a:solidFill>
                    <a:schemeClr val="tx1"/>
                  </a:solidFill>
                </a:ln>
                <a:solidFill>
                  <a:schemeClr val="bg1"/>
                </a:solidFill>
                <a:effectLst>
                  <a:innerShdw blurRad="63500" dist="50800" dir="13500000">
                    <a:srgbClr val="000000">
                      <a:alpha val="50000"/>
                    </a:srgbClr>
                  </a:innerShdw>
                </a:effectLst>
              </a:rPr>
              <a:t/>
            </a:r>
            <a:br>
              <a:rPr lang="pl-PL" sz="4800" b="1" i="1" spc="50" dirty="0" smtClean="0">
                <a:ln w="0">
                  <a:solidFill>
                    <a:schemeClr val="tx1"/>
                  </a:solidFill>
                </a:ln>
                <a:solidFill>
                  <a:schemeClr val="bg1"/>
                </a:solidFill>
                <a:effectLst>
                  <a:innerShdw blurRad="63500" dist="50800" dir="13500000">
                    <a:srgbClr val="000000">
                      <a:alpha val="50000"/>
                    </a:srgbClr>
                  </a:innerShdw>
                </a:effectLst>
              </a:rPr>
            </a:br>
            <a:r>
              <a:rPr lang="en-US" sz="4800" b="1" i="1" spc="50" dirty="0" smtClean="0">
                <a:ln w="0">
                  <a:solidFill>
                    <a:schemeClr val="tx1"/>
                  </a:solidFill>
                </a:ln>
                <a:solidFill>
                  <a:schemeClr val="bg1"/>
                </a:solidFill>
                <a:effectLst>
                  <a:innerShdw blurRad="63500" dist="50800" dir="13500000">
                    <a:srgbClr val="000000">
                      <a:alpha val="50000"/>
                    </a:srgbClr>
                  </a:innerShdw>
                </a:effectLst>
              </a:rPr>
              <a:t>Characteristics and management</a:t>
            </a:r>
            <a:endParaRPr lang="pl-PL" sz="6000" b="1" i="1" spc="50" dirty="0">
              <a:ln w="0">
                <a:solidFill>
                  <a:schemeClr val="tx1"/>
                </a:solidFill>
              </a:ln>
              <a:solidFill>
                <a:schemeClr val="bg1"/>
              </a:solidFill>
              <a:effectLst>
                <a:innerShdw blurRad="63500" dist="50800" dir="13500000">
                  <a:srgbClr val="000000">
                    <a:alpha val="50000"/>
                  </a:srgbClr>
                </a:innerShdw>
              </a:effectLst>
            </a:endParaRPr>
          </a:p>
        </p:txBody>
      </p:sp>
      <p:pic>
        <p:nvPicPr>
          <p:cNvPr id="4" name="Dzięcioł-odgłosy-w-lesie-(Woodpecker's-echo-in-polish-woodla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015006" y="5648816"/>
            <a:ext cx="609600" cy="609600"/>
          </a:xfrm>
          <a:prstGeom prst="rect">
            <a:avLst/>
          </a:prstGeom>
        </p:spPr>
      </p:pic>
      <p:sp>
        <p:nvSpPr>
          <p:cNvPr id="3" name="pole tekstowe 2"/>
          <p:cNvSpPr txBox="1"/>
          <p:nvPr/>
        </p:nvSpPr>
        <p:spPr>
          <a:xfrm>
            <a:off x="6564572" y="3657600"/>
            <a:ext cx="4162567" cy="461665"/>
          </a:xfrm>
          <a:prstGeom prst="rect">
            <a:avLst/>
          </a:prstGeom>
          <a:noFill/>
        </p:spPr>
        <p:txBody>
          <a:bodyPr wrap="square" rtlCol="0">
            <a:spAutoFit/>
          </a:bodyPr>
          <a:lstStyle/>
          <a:p>
            <a:pPr algn="ctr"/>
            <a:r>
              <a:rPr lang="pl-PL" sz="2400" i="1" dirty="0"/>
              <a:t>C</a:t>
            </a:r>
            <a:r>
              <a:rPr lang="pl-PL" sz="2400" i="1" dirty="0" smtClean="0"/>
              <a:t>ompetition slideshow</a:t>
            </a:r>
          </a:p>
        </p:txBody>
      </p:sp>
    </p:spTree>
    <p:extLst>
      <p:ext uri="{BB962C8B-B14F-4D97-AF65-F5344CB8AC3E}">
        <p14:creationId xmlns:p14="http://schemas.microsoft.com/office/powerpoint/2010/main" val="2599657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28969" y="936325"/>
            <a:ext cx="8053816" cy="52051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2666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44616" y="894731"/>
            <a:ext cx="7794328" cy="5262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44155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0794" y="542664"/>
            <a:ext cx="4251960" cy="5669280"/>
          </a:xfrm>
          <a:prstGeom prst="rect">
            <a:avLst/>
          </a:prstGeom>
          <a:ln>
            <a:noFill/>
          </a:ln>
          <a:effectLst>
            <a:outerShdw blurRad="292100" dist="139700" dir="2700000" algn="tl" rotWithShape="0">
              <a:srgbClr val="333333">
                <a:alpha val="65000"/>
              </a:srgbClr>
            </a:outerShdw>
          </a:effectLst>
        </p:spPr>
      </p:pic>
      <p:pic>
        <p:nvPicPr>
          <p:cNvPr id="9" name="Obraz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440301" y="1154197"/>
            <a:ext cx="5928286" cy="4446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6448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070419" y="851793"/>
            <a:ext cx="4003847" cy="5338462"/>
          </a:xfrm>
          <a:prstGeom prst="rect">
            <a:avLst/>
          </a:prstGeom>
          <a:ln>
            <a:noFill/>
          </a:ln>
          <a:effectLst>
            <a:outerShdw blurRad="190500" algn="tl" rotWithShape="0">
              <a:srgbClr val="000000">
                <a:alpha val="70000"/>
              </a:srgbClr>
            </a:outerShdw>
          </a:effectLst>
        </p:spPr>
      </p:pic>
      <p:pic>
        <p:nvPicPr>
          <p:cNvPr id="5" name="Obraz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27878" y="1341119"/>
            <a:ext cx="5813081" cy="43598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78320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4144" y="1036320"/>
            <a:ext cx="8717280" cy="4580605"/>
          </a:xfrm>
        </p:spPr>
        <p:txBody>
          <a:bodyPr>
            <a:noAutofit/>
          </a:bodyPr>
          <a:lstStyle/>
          <a:p>
            <a:pPr algn="ctr"/>
            <a:r>
              <a:rPr lang="pl-PL" sz="4400" b="1" dirty="0" smtClean="0">
                <a:ln>
                  <a:solidFill>
                    <a:schemeClr val="tx1"/>
                  </a:solidFill>
                </a:ln>
                <a:solidFill>
                  <a:schemeClr val="bg1"/>
                </a:solidFill>
              </a:rPr>
              <a:t/>
            </a:r>
            <a:br>
              <a:rPr lang="pl-PL" sz="4400" b="1" dirty="0" smtClean="0">
                <a:ln>
                  <a:solidFill>
                    <a:schemeClr val="tx1"/>
                  </a:solidFill>
                </a:ln>
                <a:solidFill>
                  <a:schemeClr val="bg1"/>
                </a:solidFill>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Despite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 benefits and the beauty of the forests, people don't care </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them.</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forests are full of rubbish left by people</a:t>
            </a:r>
            <a:r>
              <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should take care of the forests, because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we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them</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7697517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958644"/>
            <a:ext cx="12191999" cy="2431435"/>
          </a:xfrm>
          <a:prstGeom prst="rect">
            <a:avLst/>
          </a:prstGeom>
          <a:noFill/>
          <a:ln>
            <a:noFill/>
          </a:ln>
        </p:spPr>
        <p:txBody>
          <a:bodyPr wrap="square" rtlCol="0">
            <a:spAutoFit/>
          </a:bodyPr>
          <a:lstStyle/>
          <a:p>
            <a:pPr algn="ctr"/>
            <a:endParaRPr lang="pl-PL"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pl-PL"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pl-PL"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pl-PL"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pl-PL"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endParaRPr lang="pl-PL"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pole tekstowe 5"/>
          <p:cNvSpPr txBox="1"/>
          <p:nvPr/>
        </p:nvSpPr>
        <p:spPr>
          <a:xfrm>
            <a:off x="2580968" y="3274142"/>
            <a:ext cx="7270955" cy="584775"/>
          </a:xfrm>
          <a:prstGeom prst="rect">
            <a:avLst/>
          </a:prstGeom>
          <a:noFill/>
        </p:spPr>
        <p:txBody>
          <a:bodyPr wrap="square" rtlCol="0">
            <a:spAutoFit/>
          </a:bodyPr>
          <a:lstStyle/>
          <a:p>
            <a:pPr algn="ctr"/>
            <a:r>
              <a:rPr lang="pl-PL"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Thanks</a:t>
            </a:r>
            <a:r>
              <a:rPr lang="pl-PL"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for </a:t>
            </a:r>
            <a:r>
              <a:rPr lang="pl-PL"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watching</a:t>
            </a:r>
            <a:r>
              <a:rPr lang="pl-PL"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pl-PL"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Wingdings" panose="05000000000000000000" pitchFamily="2" charset="2"/>
              </a:rPr>
              <a:t></a:t>
            </a:r>
            <a:endParaRPr lang="pl-PL"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pole tekstowe 6"/>
          <p:cNvSpPr txBox="1"/>
          <p:nvPr/>
        </p:nvSpPr>
        <p:spPr>
          <a:xfrm>
            <a:off x="7403791" y="4455586"/>
            <a:ext cx="3136091" cy="1384995"/>
          </a:xfrm>
          <a:prstGeom prst="rect">
            <a:avLst/>
          </a:prstGeom>
          <a:noFill/>
        </p:spPr>
        <p:txBody>
          <a:bodyPr wrap="square" rtlCol="0">
            <a:spAutoFit/>
          </a:bodyPr>
          <a:lstStyle/>
          <a:p>
            <a:r>
              <a:rPr lang="pl-PL" sz="2800" dirty="0" smtClean="0"/>
              <a:t>Karol </a:t>
            </a:r>
            <a:r>
              <a:rPr lang="pl-PL" sz="2800" dirty="0" err="1" smtClean="0"/>
              <a:t>Kanicki</a:t>
            </a:r>
            <a:endParaRPr lang="pl-PL" sz="2800" dirty="0" smtClean="0"/>
          </a:p>
          <a:p>
            <a:r>
              <a:rPr lang="pl-PL" sz="2800" dirty="0" smtClean="0"/>
              <a:t>Dawid Steczek</a:t>
            </a:r>
          </a:p>
          <a:p>
            <a:r>
              <a:rPr lang="pl-PL" sz="2800" dirty="0" smtClean="0"/>
              <a:t>Artur Lenart</a:t>
            </a:r>
          </a:p>
        </p:txBody>
      </p:sp>
    </p:spTree>
    <p:extLst>
      <p:ext uri="{BB962C8B-B14F-4D97-AF65-F5344CB8AC3E}">
        <p14:creationId xmlns:p14="http://schemas.microsoft.com/office/powerpoint/2010/main" val="39392874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962912" y="1080648"/>
            <a:ext cx="8253984" cy="4401205"/>
          </a:xfrm>
          <a:prstGeom prst="rect">
            <a:avLst/>
          </a:prstGeom>
          <a:noFill/>
          <a:ln>
            <a:noFill/>
          </a:ln>
        </p:spPr>
        <p:txBody>
          <a:bodyPr wrap="square" rtlCol="0" anchor="ctr" anchorCtr="1">
            <a:sp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We divide </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function of forest</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into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productive</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and </a:t>
            </a:r>
            <a:endPar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endParaRPr>
          </a:p>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non-productive</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endPar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endParaRPr>
          </a:p>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We </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take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care of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forest</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s’</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non-production </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functions</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elix Titling" pitchFamily="82" charset="0"/>
              </a:rPr>
              <a:t>.</a:t>
            </a:r>
            <a:endParaRPr lang="pl-PL"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Felix Titling" pitchFamily="82" charset="0"/>
            </a:endParaRPr>
          </a:p>
        </p:txBody>
      </p:sp>
    </p:spTree>
    <p:extLst>
      <p:ext uri="{BB962C8B-B14F-4D97-AF65-F5344CB8AC3E}">
        <p14:creationId xmlns:p14="http://schemas.microsoft.com/office/powerpoint/2010/main" val="2908573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2837" y="754709"/>
            <a:ext cx="9366325" cy="1143000"/>
          </a:xfrm>
        </p:spPr>
        <p:txBody>
          <a:bodyPr>
            <a:normAutofit/>
          </a:bodyPr>
          <a:lstStyle/>
          <a:p>
            <a:pPr algn="ct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a:t>
            </a:r>
            <a:r>
              <a:rPr lang="pl-PL" b="1" cap="all" baseline="-25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l-PL"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absorption</a:t>
            </a:r>
            <a:endPar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pole tekstowe 3"/>
          <p:cNvSpPr txBox="1"/>
          <p:nvPr/>
        </p:nvSpPr>
        <p:spPr>
          <a:xfrm>
            <a:off x="1804416" y="2045530"/>
            <a:ext cx="8863584" cy="3170099"/>
          </a:xfrm>
          <a:prstGeom prst="rect">
            <a:avLst/>
          </a:prstGeom>
          <a:noFill/>
        </p:spPr>
        <p:txBody>
          <a:bodyPr wrap="square" rtlCol="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The forests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absorb</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CO</a:t>
            </a:r>
            <a:r>
              <a:rPr lang="pl-PL" sz="40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2</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and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produce oxygen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necessary</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for</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people, animals and plants. In this way </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t</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hey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protect us from the harmful effects of the industry.</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endParaRPr>
          </a:p>
        </p:txBody>
      </p:sp>
    </p:spTree>
    <p:extLst>
      <p:ext uri="{BB962C8B-B14F-4D97-AF65-F5344CB8AC3E}">
        <p14:creationId xmlns:p14="http://schemas.microsoft.com/office/powerpoint/2010/main" val="3949540354"/>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988141" y="1232321"/>
            <a:ext cx="10441858" cy="707886"/>
          </a:xfrm>
          <a:prstGeom prst="rect">
            <a:avLst/>
          </a:prstGeom>
          <a:noFill/>
          <a:ln>
            <a:noFill/>
          </a:ln>
        </p:spPr>
        <p:txBody>
          <a:bodyPr wrap="square" rtlCol="0">
            <a:spAutoFit/>
          </a:bodyPr>
          <a:lstStyle/>
          <a:p>
            <a:pPr algn="ct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forests on human</a:t>
            </a:r>
            <a:endParaRPr lang="pl-PL"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1743457" y="2389239"/>
            <a:ext cx="9009888" cy="2677656"/>
          </a:xfrm>
          <a:prstGeom prst="rect">
            <a:avLst/>
          </a:prstGeom>
          <a:noFill/>
          <a:ln>
            <a:noFill/>
          </a:ln>
        </p:spPr>
        <p:txBody>
          <a:bodyPr wrap="square" rtlCol="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Forests have also recreation function. Their beauty attracts people who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are</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looking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for a break from everyday life</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t>
            </a:r>
            <a:endPar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endParaRPr>
          </a:p>
        </p:txBody>
      </p:sp>
    </p:spTree>
    <p:extLst>
      <p:ext uri="{BB962C8B-B14F-4D97-AF65-F5344CB8AC3E}">
        <p14:creationId xmlns:p14="http://schemas.microsoft.com/office/powerpoint/2010/main" val="33916338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3944" y="785308"/>
            <a:ext cx="10938791" cy="1979407"/>
          </a:xfrm>
          <a:ln>
            <a:noFill/>
          </a:ln>
        </p:spPr>
        <p:txBody>
          <a:bodyPr>
            <a:noAutofit/>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People can do a lot of relaxing</a:t>
            </a:r>
            <a:r>
              <a:rPr lang="pl-P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l-PL"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things</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 the forest:</a:t>
            </a:r>
            <a:endPar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pole tekstowe 3"/>
          <p:cNvSpPr txBox="1"/>
          <p:nvPr/>
        </p:nvSpPr>
        <p:spPr>
          <a:xfrm>
            <a:off x="752168" y="2153265"/>
            <a:ext cx="10810567" cy="4524315"/>
          </a:xfrm>
          <a:prstGeom prst="rect">
            <a:avLst/>
          </a:prstGeom>
          <a:noFill/>
        </p:spPr>
        <p:txBody>
          <a:bodyPr wrap="square" rtlCol="0">
            <a:spAutoFit/>
          </a:bodyPr>
          <a:lstStyle/>
          <a:p>
            <a:pPr marL="285750" indent="-285750">
              <a:buFont typeface="Arial" panose="020B0604020202020204" pitchFamily="34" charset="0"/>
              <a:buChar char="•"/>
            </a:pPr>
            <a:endParaRPr lang="pl-P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285750" indent="-285750">
              <a:buFont typeface="Arial" panose="020B0604020202020204" pitchFamily="34" charset="0"/>
              <a:buChar char="•"/>
            </a:pP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Walking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with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friends</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t>
            </a:r>
          </a:p>
          <a:p>
            <a:pPr marL="285750" indent="-285750">
              <a:buFont typeface="Arial" panose="020B0604020202020204" pitchFamily="34" charset="0"/>
              <a:buChar char="•"/>
            </a:pP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Taking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 dog for a walk,</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endParaRPr>
          </a:p>
          <a:p>
            <a:pPr marL="285750" indent="-285750">
              <a:buFont typeface="Arial" panose="020B0604020202020204" pitchFamily="34" charset="0"/>
              <a:buChar char="•"/>
            </a:pP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Collecting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mushrooms</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t>
            </a:r>
          </a:p>
          <a:p>
            <a:pPr marL="285750" indent="-285750">
              <a:buFont typeface="Arial" panose="020B0604020202020204" pitchFamily="34" charset="0"/>
              <a:buChar char="•"/>
            </a:pP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Playing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sports</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running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etc.),</a:t>
            </a:r>
          </a:p>
          <a:p>
            <a:pPr marL="285750" indent="-285750">
              <a:buFont typeface="Arial" panose="020B0604020202020204" pitchFamily="34" charset="0"/>
              <a:buChar char="•"/>
            </a:pP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Putting</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a tent and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rest</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 in the </a:t>
            </a:r>
            <a:r>
              <a:rPr lang="pl-P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forest</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Adobe Kaiti Std R" pitchFamily="18" charset="-128"/>
              </a:rPr>
              <a:t>.</a:t>
            </a:r>
          </a:p>
          <a:p>
            <a:pPr marL="285750" indent="-285750">
              <a:buFont typeface="Arial" panose="020B0604020202020204" pitchFamily="34" charset="0"/>
              <a:buChar char="•"/>
            </a:pPr>
            <a:endParaRPr lang="pl-PL" sz="4400" dirty="0">
              <a:latin typeface="+mj-lt"/>
              <a:ea typeface="Adobe Kaiti Std R" pitchFamily="18" charset="-128"/>
            </a:endParaRPr>
          </a:p>
        </p:txBody>
      </p:sp>
    </p:spTree>
    <p:extLst>
      <p:ext uri="{BB962C8B-B14F-4D97-AF65-F5344CB8AC3E}">
        <p14:creationId xmlns:p14="http://schemas.microsoft.com/office/powerpoint/2010/main" val="1292768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Animals in a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forest</a:t>
            </a:r>
            <a:endPar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pole tekstowe 3"/>
          <p:cNvSpPr txBox="1"/>
          <p:nvPr/>
        </p:nvSpPr>
        <p:spPr>
          <a:xfrm>
            <a:off x="1496568" y="2668211"/>
            <a:ext cx="9000744" cy="1323439"/>
          </a:xfrm>
          <a:prstGeom prst="rect">
            <a:avLst/>
          </a:prstGeom>
          <a:noFill/>
        </p:spPr>
        <p:txBody>
          <a:bodyPr wrap="squar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the safe place for every kind of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animals</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3357063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56125" y="879339"/>
            <a:ext cx="10972800" cy="1323439"/>
          </a:xfrm>
          <a:prstGeom prst="rect">
            <a:avLst/>
          </a:prstGeom>
          <a:noFill/>
        </p:spPr>
        <p:txBody>
          <a:bodyPr wrap="square" rtlCol="0">
            <a:spAutoFit/>
          </a:bodyPr>
          <a:lstStyle/>
          <a:p>
            <a:pPr algn="ct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forests on the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t>
            </a:r>
            <a:r>
              <a:rPr lang="pl-P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pl-PL"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809693" y="1755057"/>
            <a:ext cx="10972800" cy="4401205"/>
          </a:xfrm>
          <a:prstGeom prst="rect">
            <a:avLst/>
          </a:prstGeom>
          <a:noFill/>
        </p:spPr>
        <p:txBody>
          <a:bodyPr wrap="square" rtlCol="0">
            <a:spAutoFit/>
          </a:bodyPr>
          <a:lstStyle/>
          <a:p>
            <a:pPr marL="285750" indent="-285750">
              <a:buFont typeface="Arial" panose="020B0604020202020204" pitchFamily="34" charset="0"/>
              <a:buChar char="•"/>
            </a:pPr>
            <a:endParaRPr lang="pl-PL" sz="4000" dirty="0" smtClean="0">
              <a:ln>
                <a:solidFill>
                  <a:schemeClr val="tx1"/>
                </a:solidFill>
              </a:ln>
              <a:solidFill>
                <a:schemeClr val="bg1"/>
              </a:solidFill>
            </a:endParaRPr>
          </a:p>
          <a:p>
            <a:pPr marL="285750" indent="-285750">
              <a:buFont typeface="Arial" panose="020B0604020202020204" pitchFamily="34" charset="0"/>
              <a:buChar cha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Forests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produce more </a:t>
            </a:r>
            <a:r>
              <a:rPr lang="en-US"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half of oxygen in the world per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t>
            </a:r>
          </a:p>
          <a:p>
            <a:pPr marL="285750" indent="-285750">
              <a:buFont typeface="Arial" panose="020B0604020202020204" pitchFamily="34" charset="0"/>
              <a:buChar char="•"/>
            </a:pPr>
            <a:r>
              <a:rPr lang="pl-PL"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Forests</a:t>
            </a:r>
            <a:r>
              <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absorb</a:t>
            </a:r>
            <a:r>
              <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a:t>
            </a:r>
            <a:r>
              <a:rPr lang="pl-PL" sz="40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marL="285750" indent="-285750">
              <a:buFont typeface="Arial" panose="020B0604020202020204" pitchFamily="34" charset="0"/>
              <a:buChar cha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Forests defend us from flood</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marL="285750" indent="-285750">
              <a:buFont typeface="Arial" panose="020B0604020202020204" pitchFamily="34" charset="0"/>
              <a:buChar cha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Forests clean our air from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dust</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marL="285750" indent="-285750">
              <a:buFont typeface="Arial" panose="020B0604020202020204" pitchFamily="34" charset="0"/>
              <a:buChar cha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 lower level of </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noise</a:t>
            </a:r>
            <a:r>
              <a:rPr lang="pl-P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157016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50848" y="1003480"/>
            <a:ext cx="8985504" cy="5016758"/>
          </a:xfrm>
          <a:prstGeom prst="rect">
            <a:avLst/>
          </a:prstGeom>
          <a:noFill/>
        </p:spPr>
        <p:txBody>
          <a:bodyPr wrap="square" rtlCol="0">
            <a:spAutoFit/>
          </a:bodyPr>
          <a:lstStyle/>
          <a:p>
            <a:pPr algn="ct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In </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metropolises</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and </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cities</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one</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of the biggest problem is air </a:t>
            </a:r>
            <a:r>
              <a:rPr lang="en-US" sz="4000" b="1" dirty="0" err="1">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polution</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and </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noise</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endPar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endParaRPr>
          </a:p>
          <a:p>
            <a:pPr algn="ctr"/>
            <a:r>
              <a:rPr lang="en-US"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Bec</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a</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use </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of that people </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start</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ed</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build</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ing</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parks. They are really </a:t>
            </a:r>
            <a:r>
              <a:rPr lang="en-US" sz="4000" b="1" dirty="0" err="1">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usefull</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in case of </a:t>
            </a:r>
            <a:r>
              <a:rPr lang="en-US" sz="4000" b="1" dirty="0" err="1">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polution</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Parks are </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also</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the</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place</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s</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en-US"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whe</a:t>
            </a:r>
            <a:r>
              <a:rPr lang="pl-PL" sz="4000" b="1" dirty="0" err="1"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re</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 </a:t>
            </a:r>
            <a:r>
              <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citizens can rest from the </a:t>
            </a:r>
            <a:r>
              <a:rPr lang="en-US"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noise</a:t>
            </a:r>
            <a:r>
              <a:rPr lang="pl-PL" sz="4000" b="1" dirty="0" smtClean="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rPr>
              <a:t>.</a:t>
            </a:r>
            <a:endParaRPr lang="en-US" sz="4000" b="1" dirty="0">
              <a:ln w="0">
                <a:solidFill>
                  <a:schemeClr val="tx1"/>
                </a:solidFill>
              </a:ln>
              <a:solidFill>
                <a:schemeClr val="bg2"/>
              </a:solidFill>
              <a:effectLst>
                <a:outerShdw blurRad="50800" dist="38100" dir="2700000" algn="tl" rotWithShape="0">
                  <a:prstClr val="black">
                    <a:alpha val="40000"/>
                  </a:prstClr>
                </a:outerShdw>
              </a:effectLst>
              <a:latin typeface="+mj-lt"/>
              <a:ea typeface="Adobe Kaiti Std R" pitchFamily="18" charset="-128"/>
            </a:endParaRPr>
          </a:p>
        </p:txBody>
      </p:sp>
    </p:spTree>
    <p:extLst>
      <p:ext uri="{BB962C8B-B14F-4D97-AF65-F5344CB8AC3E}">
        <p14:creationId xmlns:p14="http://schemas.microsoft.com/office/powerpoint/2010/main" val="423547321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65120" y="365125"/>
            <a:ext cx="6912864" cy="3313990"/>
          </a:xfrm>
          <a:ln>
            <a:noFill/>
          </a:ln>
        </p:spPr>
        <p:txBody>
          <a:bodyPr>
            <a:noAutofit/>
          </a:bodyPr>
          <a:lstStyle/>
          <a:p>
            <a:pPr algn="ctr"/>
            <a:r>
              <a:rPr lang="pl-PL" sz="5400" b="1" dirty="0" smtClean="0">
                <a:ln>
                  <a:solidFill>
                    <a:schemeClr val="tx1"/>
                  </a:solidFill>
                </a:ln>
                <a:solidFill>
                  <a:schemeClr val="bg1"/>
                </a:solidFill>
              </a:rPr>
              <a:t/>
            </a:r>
            <a:br>
              <a:rPr lang="pl-PL" sz="5400" b="1" dirty="0" smtClean="0">
                <a:ln>
                  <a:solidFill>
                    <a:schemeClr val="tx1"/>
                  </a:solidFill>
                </a:ln>
                <a:solidFill>
                  <a:schemeClr val="bg1"/>
                </a:solidFill>
              </a:rPr>
            </a:br>
            <a:r>
              <a:rPr lang="pl-PL" sz="5400" b="1" dirty="0">
                <a:ln>
                  <a:solidFill>
                    <a:schemeClr val="tx1"/>
                  </a:solidFill>
                </a:ln>
                <a:solidFill>
                  <a:schemeClr val="bg1"/>
                </a:solidFill>
              </a:rPr>
              <a:t/>
            </a:r>
            <a:br>
              <a:rPr lang="pl-PL" sz="5400" b="1" dirty="0">
                <a:ln>
                  <a:solidFill>
                    <a:schemeClr val="tx1"/>
                  </a:solidFill>
                </a:ln>
                <a:solidFill>
                  <a:schemeClr val="bg1"/>
                </a:solidFill>
              </a:rPr>
            </a:br>
            <a:r>
              <a:rPr lang="pl-PL" sz="5400" b="1" dirty="0" smtClean="0">
                <a:ln>
                  <a:solidFill>
                    <a:schemeClr val="tx1"/>
                  </a:solidFill>
                </a:ln>
                <a:solidFill>
                  <a:schemeClr val="bg1"/>
                </a:solidFill>
              </a:rPr>
              <a:t/>
            </a:r>
            <a:br>
              <a:rPr lang="pl-PL" sz="5400" b="1" dirty="0" smtClean="0">
                <a:ln>
                  <a:solidFill>
                    <a:schemeClr val="tx1"/>
                  </a:solidFill>
                </a:ln>
                <a:solidFill>
                  <a:schemeClr val="bg1"/>
                </a:solidFill>
              </a:rPr>
            </a:br>
            <a:r>
              <a:rPr lang="pl-PL" sz="5400" b="1" dirty="0">
                <a:ln>
                  <a:solidFill>
                    <a:schemeClr val="tx1"/>
                  </a:solidFill>
                </a:ln>
                <a:solidFill>
                  <a:schemeClr val="bg1"/>
                </a:solidFill>
              </a:rPr>
              <a:t/>
            </a:r>
            <a:br>
              <a:rPr lang="pl-PL" sz="5400" b="1" dirty="0">
                <a:ln>
                  <a:solidFill>
                    <a:schemeClr val="tx1"/>
                  </a:solidFill>
                </a:ln>
                <a:solidFill>
                  <a:schemeClr val="bg1"/>
                </a:solidFill>
              </a:rPr>
            </a:b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photos</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took</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by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nearby</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forest</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Strzałka w prawo 5"/>
          <p:cNvSpPr/>
          <p:nvPr/>
        </p:nvSpPr>
        <p:spPr>
          <a:xfrm>
            <a:off x="4893318" y="3511296"/>
            <a:ext cx="2531610" cy="815684"/>
          </a:xfrm>
          <a:prstGeom prst="rightArrow">
            <a:avLst/>
          </a:prstGeom>
          <a:solidFill>
            <a:srgbClr val="5C8E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33476494"/>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360</TotalTime>
  <Words>255</Words>
  <Application>Microsoft Office PowerPoint</Application>
  <PresentationFormat>Niestandardowy</PresentationFormat>
  <Paragraphs>39</Paragraphs>
  <Slides>15</Slides>
  <Notes>1</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Austin</vt:lpstr>
      <vt:lpstr>Forests in Poland and Europe. Characteristics and management</vt:lpstr>
      <vt:lpstr>Prezentacja programu PowerPoint</vt:lpstr>
      <vt:lpstr>CO2 absorption</vt:lpstr>
      <vt:lpstr>Prezentacja programu PowerPoint</vt:lpstr>
      <vt:lpstr>People can do a lot of relaxing things in the forest:</vt:lpstr>
      <vt:lpstr>Animals in a forest</vt:lpstr>
      <vt:lpstr>Prezentacja programu PowerPoint</vt:lpstr>
      <vt:lpstr>Prezentacja programu PowerPoint</vt:lpstr>
      <vt:lpstr>    And there are some photos took by us in nearby forest. </vt:lpstr>
      <vt:lpstr>Prezentacja programu PowerPoint</vt:lpstr>
      <vt:lpstr>Prezentacja programu PowerPoint</vt:lpstr>
      <vt:lpstr>Prezentacja programu PowerPoint</vt:lpstr>
      <vt:lpstr>Prezentacja programu PowerPoint</vt:lpstr>
      <vt:lpstr> Despite of the benefits and the beauty of the forests, people don't care of them. The forests are full of rubbish left by people. We should take care of the forests, because we need them.</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Forests in Poland and Europe. Characteristics and management</dc:title>
  <dc:creator>yoyo</dc:creator>
  <cp:lastModifiedBy>Iwona Kudzia-Tkaczyk</cp:lastModifiedBy>
  <cp:revision>39</cp:revision>
  <dcterms:created xsi:type="dcterms:W3CDTF">2016-03-29T08:40:19Z</dcterms:created>
  <dcterms:modified xsi:type="dcterms:W3CDTF">2016-04-18T06:04:12Z</dcterms:modified>
</cp:coreProperties>
</file>